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44158-7FA7-D949-9DE8-2C5B61C4B874}" type="datetimeFigureOut">
              <a:rPr lang="en-US" smtClean="0"/>
              <a:t>8/7/14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15B82-1D44-BF41-884D-7043286D4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33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fld id="{283890E1-E5B6-014D-9840-6701E5BB120F}" type="slidenum">
              <a:rPr lang="en-US" sz="1200"/>
              <a:pPr eaLnBrk="1" hangingPunct="1"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fld id="{43221CAA-2ABF-9345-9485-18DC636CFB9F}" type="slidenum">
              <a:rPr lang="en-US" sz="1200"/>
              <a:pPr eaLnBrk="1" hangingPunct="1"/>
              <a:t>13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69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597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37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58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137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6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3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92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9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14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93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0745C-B554-6543-A412-5999B646DD94}" type="datetimeFigureOut">
              <a:rPr lang="en-US" smtClean="0"/>
              <a:t>8/7/14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3018-D2D9-F045-9460-81C728A8C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83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image" Target="../media/image24.emf"/><Relationship Id="rId7" Type="http://schemas.openxmlformats.org/officeDocument/2006/relationships/image" Target="../media/image25.emf"/><Relationship Id="rId8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工人、農人和維權人士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用非暴力的方式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農人爭取權利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altLang="zh-TW" dirty="0">
                <a:latin typeface="DFPBiaoKaiW5-ZhuIn"/>
                <a:ea typeface="DFPBiaoKaiW5-ZhuIn"/>
                <a:cs typeface="DFPBiaoKaiW5-ZhuIn"/>
              </a:rPr>
              <a:t>Cesar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共創工人工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花了五年用</a:t>
            </a:r>
            <a:r>
              <a:rPr lang="zh-CHT" altLang="en-US" dirty="0" smtClean="0">
                <a:latin typeface="DFPBiaoKaiW5-ZhuIn"/>
                <a:ea typeface="DFPBiaoKaiW5-ZhuIn"/>
                <a:cs typeface="DFPBiaoKaiW5-ZhuIn"/>
              </a:rPr>
              <a:t>聯合抵制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的方法拒買葡萄</a:t>
            </a:r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在西班牙社區具有相當的影響力</a:t>
            </a:r>
            <a:endParaRPr lang="en-US" altLang="zh-TW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很多的街名，公園和學校以他的名字命名</a:t>
            </a:r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  <a:p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1042988" y="1027113"/>
            <a:ext cx="7024687" cy="636587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en-US" dirty="0" smtClean="0"/>
              <a:t>Cesar Chavez  </a:t>
            </a:r>
            <a:r>
              <a:rPr lang="en-US" sz="1600" dirty="0" smtClean="0">
                <a:solidFill>
                  <a:srgbClr val="FF0000"/>
                </a:solidFill>
              </a:rPr>
              <a:t>(teacher’s note)</a:t>
            </a:r>
          </a:p>
        </p:txBody>
      </p:sp>
    </p:spTree>
    <p:extLst>
      <p:ext uri="{BB962C8B-B14F-4D97-AF65-F5344CB8AC3E}">
        <p14:creationId xmlns:p14="http://schemas.microsoft.com/office/powerpoint/2010/main" val="2567243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8" r="9039"/>
          <a:stretch>
            <a:fillRect/>
          </a:stretch>
        </p:blipFill>
        <p:spPr bwMode="auto">
          <a:xfrm>
            <a:off x="3152180" y="4216400"/>
            <a:ext cx="2839641" cy="229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3152180" y="1612900"/>
            <a:ext cx="2839641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491728" y="4102100"/>
            <a:ext cx="2660451" cy="236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491728" y="1701800"/>
            <a:ext cx="2660451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5" r="16721"/>
          <a:stretch>
            <a:fillRect/>
          </a:stretch>
        </p:blipFill>
        <p:spPr bwMode="auto">
          <a:xfrm>
            <a:off x="5991821" y="4216400"/>
            <a:ext cx="2745779" cy="2300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5" r="17845"/>
          <a:stretch>
            <a:fillRect/>
          </a:stretch>
        </p:blipFill>
        <p:spPr bwMode="auto">
          <a:xfrm>
            <a:off x="5991821" y="1612900"/>
            <a:ext cx="2745779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Rectangle 7"/>
          <p:cNvSpPr>
            <a:spLocks noGrp="1" noChangeArrowheads="1"/>
          </p:cNvSpPr>
          <p:nvPr>
            <p:ph type="title"/>
          </p:nvPr>
        </p:nvSpPr>
        <p:spPr>
          <a:xfrm>
            <a:off x="491729" y="321425"/>
            <a:ext cx="7024744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82266" y="3688517"/>
            <a:ext cx="1506934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急救箱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85280" y="6069410"/>
            <a:ext cx="66238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水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43375" y="6014952"/>
            <a:ext cx="1165225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衣服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21531" y="6069410"/>
            <a:ext cx="20359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交通工具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68704" y="3790117"/>
            <a:ext cx="1078962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食物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82641" y="3790117"/>
            <a:ext cx="105925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房</a:t>
            </a:r>
            <a:r>
              <a:rPr lang="zh-TW" altLang="en-US" sz="2400" dirty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2400" dirty="0">
              <a:latin typeface="DFPBiaoKaiW5-PoIn1"/>
              <a:ea typeface="DFPBiaoKaiW5-PoIn1"/>
              <a:cs typeface="DFPBiaoKaiW5-PoIn1"/>
            </a:endParaRPr>
          </a:p>
        </p:txBody>
      </p:sp>
    </p:spTree>
    <p:extLst>
      <p:ext uri="{BB962C8B-B14F-4D97-AF65-F5344CB8AC3E}">
        <p14:creationId xmlns:p14="http://schemas.microsoft.com/office/powerpoint/2010/main" val="316543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11690" y="672064"/>
            <a:ext cx="7024744" cy="1143000"/>
          </a:xfrm>
        </p:spPr>
        <p:txBody>
          <a:bodyPr>
            <a:normAutofit/>
          </a:bodyPr>
          <a:lstStyle/>
          <a:p>
            <a:pPr marL="286856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8000" y="2323652"/>
            <a:ext cx="8242300" cy="350897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PoIn1" charset="0"/>
              </a:rPr>
              <a:t>不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一定須要有的東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，但是你想要</a:t>
            </a:r>
            <a:endParaRPr lang="en-US" altLang="ja-JP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例如：電動玩具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糖果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玩具</a:t>
            </a:r>
            <a:r>
              <a:rPr lang="zh-TW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或渡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假</a:t>
            </a: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computer/video games, candy, toys, vacations</a:t>
            </a:r>
            <a:r>
              <a:rPr lang="en-US" altLang="ja-JP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)</a:t>
            </a: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4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3175000" y="3945332"/>
            <a:ext cx="2816821" cy="25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5" r="17845"/>
          <a:stretch>
            <a:fillRect/>
          </a:stretch>
        </p:blipFill>
        <p:spPr bwMode="auto">
          <a:xfrm>
            <a:off x="3289300" y="1447798"/>
            <a:ext cx="2702521" cy="249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>
            <a:fillRect/>
          </a:stretch>
        </p:blipFill>
        <p:spPr bwMode="auto">
          <a:xfrm>
            <a:off x="406400" y="3945334"/>
            <a:ext cx="2768600" cy="25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4" r="8182"/>
          <a:stretch>
            <a:fillRect/>
          </a:stretch>
        </p:blipFill>
        <p:spPr bwMode="auto">
          <a:xfrm>
            <a:off x="449659" y="1612900"/>
            <a:ext cx="2725341" cy="233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9" r="13033"/>
          <a:stretch>
            <a:fillRect/>
          </a:stretch>
        </p:blipFill>
        <p:spPr bwMode="auto">
          <a:xfrm>
            <a:off x="5991821" y="3945333"/>
            <a:ext cx="2664618" cy="25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5736"/>
          <a:stretch>
            <a:fillRect/>
          </a:stretch>
        </p:blipFill>
        <p:spPr bwMode="auto">
          <a:xfrm>
            <a:off x="5991821" y="1497562"/>
            <a:ext cx="2611041" cy="244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7"/>
          <p:cNvSpPr>
            <a:spLocks noGrp="1" noChangeArrowheads="1"/>
          </p:cNvSpPr>
          <p:nvPr>
            <p:ph type="title"/>
          </p:nvPr>
        </p:nvSpPr>
        <p:spPr>
          <a:xfrm>
            <a:off x="406400" y="990600"/>
            <a:ext cx="7024744" cy="5969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21530" y="3511080"/>
            <a:ext cx="203596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高級跑車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912400" y="6057727"/>
            <a:ext cx="1037488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珠寶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68328" y="6057729"/>
            <a:ext cx="1553766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音樂會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43000" y="6057727"/>
            <a:ext cx="1178719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渡假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95362" y="3511080"/>
            <a:ext cx="1071563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玩具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68750" y="3511080"/>
            <a:ext cx="112514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algn="ctr" eaLnBrk="1" hangingPunct="1"/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電腦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32146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09" y="1568487"/>
            <a:ext cx="2611993" cy="247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106" y="3910374"/>
            <a:ext cx="2839641" cy="239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127500"/>
            <a:ext cx="2573893" cy="239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7"/>
          <p:cNvSpPr>
            <a:spLocks noGrp="1" noChangeArrowheads="1"/>
          </p:cNvSpPr>
          <p:nvPr>
            <p:ph type="title"/>
          </p:nvPr>
        </p:nvSpPr>
        <p:spPr>
          <a:xfrm>
            <a:off x="411570" y="214864"/>
            <a:ext cx="7929562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以下哪兩</a:t>
            </a:r>
            <a:r>
              <a:rPr lang="zh-TW" altLang="en-US" dirty="0">
                <a:latin typeface="DFPBiaoKaiW5-ZhuIn"/>
                <a:ea typeface="DFPBiaoKaiW5-ZhuIn"/>
                <a:cs typeface="DFPBiaoKaiW5-ZhuIn"/>
              </a:rPr>
              <a:t>項是非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必需品</a:t>
            </a:r>
            <a:r>
              <a:rPr lang="en-US" altLang="zh-TW" dirty="0" smtClean="0">
                <a:latin typeface="DFPBiaoKaiW5-ZhuIn"/>
                <a:ea typeface="DFPBiaoKaiW5-ZhuIn"/>
                <a:cs typeface="DFPBiaoKaiW5-ZhuIn"/>
              </a:rPr>
              <a:t>?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90541" y="6088388"/>
            <a:ext cx="1527656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手電筒</a:t>
            </a:r>
            <a:r>
              <a:rPr lang="en-US" altLang="ja-JP" sz="2400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716080" y="6212190"/>
            <a:ext cx="1125141" cy="4342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籃球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5" y="1357864"/>
            <a:ext cx="2536334" cy="241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75139" y="3910374"/>
            <a:ext cx="1065991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鞋</a:t>
            </a:r>
            <a:r>
              <a:rPr lang="zh-TW" altLang="en-US" sz="2400" b="1" dirty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2400" dirty="0">
              <a:latin typeface="DFPBiaoKaiW5-PoIn1"/>
              <a:ea typeface="DFPBiaoKaiW5-PoIn1"/>
              <a:cs typeface="DFPBiaoKaiW5-PoIn1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309306" y="3720220"/>
            <a:ext cx="1065991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手錶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142" y="1283046"/>
            <a:ext cx="269160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716080" y="3476122"/>
            <a:ext cx="1514832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急救箱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4" y="4127500"/>
            <a:ext cx="2601119" cy="246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80344" y="5992048"/>
            <a:ext cx="1053167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r>
              <a:rPr lang="zh-TW" altLang="en-US" sz="2400" b="1" dirty="0">
                <a:latin typeface="DFPBiaoKaiW5-ZhuIn"/>
                <a:ea typeface="DFPBiaoKaiW5-ZhuIn"/>
                <a:cs typeface="DFPBiaoKaiW5-ZhuIn"/>
              </a:rPr>
              <a:t>咖啡</a:t>
            </a: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1" name="Oval 9"/>
          <p:cNvSpPr>
            <a:spLocks/>
          </p:cNvSpPr>
          <p:nvPr/>
        </p:nvSpPr>
        <p:spPr bwMode="auto">
          <a:xfrm>
            <a:off x="596900" y="4127500"/>
            <a:ext cx="2474913" cy="2395140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" name="Oval 9"/>
          <p:cNvSpPr>
            <a:spLocks/>
          </p:cNvSpPr>
          <p:nvPr/>
        </p:nvSpPr>
        <p:spPr bwMode="auto">
          <a:xfrm>
            <a:off x="5946142" y="4044539"/>
            <a:ext cx="2691606" cy="2167651"/>
          </a:xfrm>
          <a:prstGeom prst="ellipse">
            <a:avLst/>
          </a:prstGeom>
          <a:noFill/>
          <a:ln w="101600">
            <a:solidFill>
              <a:srgbClr val="66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6" grpId="0"/>
      <p:bldP spid="8" grpId="0"/>
      <p:bldP spid="11" grpId="0"/>
      <p:bldP spid="22" grpId="0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476775" y="964406"/>
            <a:ext cx="8527525" cy="673894"/>
          </a:xfrm>
        </p:spPr>
        <p:txBody>
          <a:bodyPr>
            <a:normAutofit/>
          </a:bodyPr>
          <a:lstStyle/>
          <a:p>
            <a:pPr marL="286856">
              <a:defRPr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必需品與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非必需品的</a:t>
            </a: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不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同</a:t>
            </a:r>
            <a:endParaRPr lang="en-US" sz="36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775" y="2513806"/>
            <a:ext cx="823542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PoIn1" charset="0"/>
              </a:rPr>
              <a:t>不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一定須要有的東</a:t>
            </a:r>
            <a:r>
              <a:rPr lang="ja-JP" altLang="en-US" sz="28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，但是你想要的是？</a:t>
            </a:r>
            <a:endParaRPr lang="en-US" altLang="zh-TW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TW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非必需品</a:t>
            </a:r>
            <a:endParaRPr lang="en-US" altLang="zh-TW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buBlip>
                <a:blip r:embed="rId2"/>
              </a:buBlip>
              <a:defRPr/>
            </a:pP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生活上必須要有的東</a:t>
            </a:r>
            <a:r>
              <a:rPr lang="ja-JP" altLang="en-US" sz="28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的是？</a:t>
            </a:r>
            <a:endParaRPr lang="en-US" altLang="zh-TW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ja-JP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</a:t>
            </a:r>
            <a:endParaRPr lang="en-US" altLang="ja-JP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0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522790" y="698052"/>
            <a:ext cx="8379910" cy="1143000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ja-JP" altLang="en-US" sz="34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生產者</a:t>
            </a:r>
            <a:r>
              <a:rPr lang="zh-TW" altLang="en-US" sz="3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ja-JP" altLang="en-US" sz="34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</a:t>
            </a:r>
            <a:r>
              <a:rPr lang="ja-JP" altLang="en-US" sz="34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物品的人或企業</a:t>
            </a: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 </a:t>
            </a:r>
            <a:r>
              <a:rPr lang="en-US" altLang="ja-JP" sz="34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/>
            </a:r>
            <a:br>
              <a:rPr lang="en-US" altLang="ja-JP" sz="34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</a:br>
            <a:r>
              <a:rPr lang="en-US" altLang="ja-JP" sz="27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(</a:t>
            </a:r>
            <a:r>
              <a:rPr lang="en-US" altLang="ja-JP" sz="27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person or company that makes goods</a:t>
            </a:r>
            <a:r>
              <a:rPr lang="en-US" altLang="ja-JP" sz="2700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)</a:t>
            </a:r>
            <a:endParaRPr lang="en-US" sz="27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2247452"/>
            <a:ext cx="2540000" cy="40644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00" y="4851848"/>
            <a:ext cx="2654300" cy="14600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500" y="2247452"/>
            <a:ext cx="5156200" cy="2425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00" y="4864100"/>
            <a:ext cx="2311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2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1154664"/>
            <a:ext cx="8216900" cy="1143000"/>
          </a:xfrm>
        </p:spPr>
        <p:txBody>
          <a:bodyPr>
            <a:normAutofit fontScale="90000"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消費者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：購買物品或利用服務的人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/>
            </a:r>
            <a:b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</a:br>
            <a:r>
              <a:rPr lang="en-US" altLang="ja-JP" sz="27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sz="27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person who buys goods or use services</a:t>
            </a:r>
            <a:r>
              <a:rPr lang="en-US" altLang="ja-JP" sz="27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)</a:t>
            </a:r>
            <a:endParaRPr lang="en-US" sz="27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2667000"/>
            <a:ext cx="2654300" cy="3746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3251200"/>
            <a:ext cx="49657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0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286856">
              <a:defRPr/>
            </a:pPr>
            <a: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/>
            </a:r>
            <a:br>
              <a:rPr lang="en-US" altLang="ja-JP" sz="3400" dirty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</a:br>
            <a:endParaRPr lang="en-US" sz="34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75" y="2035969"/>
            <a:ext cx="7679531" cy="4232672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購買物品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或利用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服務的人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是？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None/>
              <a:defRPr/>
            </a:pP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ja-JP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消費者</a:t>
            </a:r>
            <a:endParaRPr lang="en-US" altLang="zh-TW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製造物品的人或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企業</a:t>
            </a:r>
            <a:endParaRPr lang="en-US" altLang="ja-JP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buNone/>
              <a:defRPr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zh-TW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生產者</a:t>
            </a:r>
            <a:endParaRPr lang="en-US" altLang="zh-TW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endParaRPr lang="en-US" altLang="ja-JP" dirty="0" smtClean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None/>
              <a:defRPr/>
            </a:pPr>
            <a:r>
              <a:rPr lang="ja-JP" altLang="en-US" dirty="0" smtClean="0">
                <a:latin typeface="DFPBiaoKaiW5-ZhuIn" charset="0"/>
                <a:ea typeface="Heiti TC Light" charset="0"/>
                <a:cs typeface="DFPBiaoKaiW5-ZhuIn" charset="0"/>
                <a:sym typeface="DFPBiaoKaiW5-ZhuIn" charset="0"/>
              </a:rPr>
              <a:t>：</a:t>
            </a:r>
            <a:endParaRPr lang="en-US" altLang="ja-JP" dirty="0" smtClean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marL="0" indent="0">
              <a:buNone/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496491" y="366867"/>
            <a:ext cx="7679531" cy="132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35717" tIns="35717" rIns="35717" bIns="35717" anchor="ctr"/>
          <a:lstStyle>
            <a:lvl1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Light" charset="0"/>
              </a:defRPr>
            </a:lvl1pPr>
            <a:lvl2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2pPr>
            <a:lvl3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3pPr>
            <a:lvl4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4pPr>
            <a:lvl5pPr marL="357188" indent="-35718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5pPr>
            <a:lvl6pPr marL="8143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6pPr>
            <a:lvl7pPr marL="12715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7pPr>
            <a:lvl8pPr marL="17287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8pPr>
            <a:lvl9pPr marL="2185988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Helvetica Neue Light" charset="0"/>
                <a:ea typeface="Heiti TC Light" charset="0"/>
                <a:cs typeface="Heiti TC Light" charset="0"/>
                <a:sym typeface="Helvetica Neue Light" charset="0"/>
              </a:defRPr>
            </a:lvl9pPr>
          </a:lstStyle>
          <a:p>
            <a:pPr marL="286856" indent="0" eaLnBrk="1" hangingPunct="1">
              <a:defRPr/>
            </a:pPr>
            <a:r>
              <a:rPr lang="zh-TW" altLang="en-US" sz="480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回答以下問題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45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090" y="749300"/>
            <a:ext cx="7024744" cy="786364"/>
          </a:xfrm>
        </p:spPr>
        <p:txBody>
          <a:bodyPr>
            <a:normAutofit/>
          </a:bodyPr>
          <a:lstStyle/>
          <a:p>
            <a:r>
              <a:rPr lang="en-US" dirty="0" smtClean="0"/>
              <a:t>Dolores Huerta </a:t>
            </a:r>
            <a:r>
              <a:rPr lang="en-US" sz="1600" dirty="0" smtClean="0">
                <a:solidFill>
                  <a:srgbClr val="FF0000"/>
                </a:solidFill>
              </a:rPr>
              <a:t>teacher’s note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69716" r="-69716"/>
          <a:stretch>
            <a:fillRect/>
          </a:stretch>
        </p:blipFill>
        <p:spPr>
          <a:xfrm>
            <a:off x="6007100" y="749301"/>
            <a:ext cx="4201309" cy="2057400"/>
          </a:xfrm>
        </p:spPr>
      </p:pic>
      <p:sp>
        <p:nvSpPr>
          <p:cNvPr id="8" name="TextBox 7"/>
          <p:cNvSpPr txBox="1"/>
          <p:nvPr/>
        </p:nvSpPr>
        <p:spPr>
          <a:xfrm>
            <a:off x="564624" y="1663700"/>
            <a:ext cx="72242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zh-TW" altLang="en-US" sz="2400" dirty="0">
                <a:latin typeface="DFPBiaoKaiW5-ZhuIn"/>
                <a:ea typeface="DFPBiaoKaiW5-ZhuIn"/>
                <a:cs typeface="DFPBiaoKaiW5-ZhuIn"/>
              </a:rPr>
              <a:t>對農人福利的提倡者</a:t>
            </a:r>
            <a:endParaRPr lang="en-US" altLang="zh-TW" sz="2400" dirty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Cesar Chaves 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共創工人工會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通過用西班亞語考駕照的草案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通過增加對兒童家庭扶助法案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曾經因參加農人罷工遊行而被逮捕了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22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次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曾經因在舊金山參加遊行而被警察嚴重打傷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參與爭取女權的活動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榮獲許多總統頒發的獎項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Bill Clinton, Barack Obama</a:t>
            </a:r>
          </a:p>
          <a:p>
            <a:pPr marL="285750" indent="-285750">
              <a:buFont typeface="Arial"/>
              <a:buChar char="•"/>
            </a:pP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被表彰為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100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個最有影響力的女人</a:t>
            </a:r>
            <a:endParaRPr lang="en-US" altLang="zh-TW" sz="2400" dirty="0" smtClean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144627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18265" y="850900"/>
            <a:ext cx="7024744" cy="633964"/>
          </a:xfrm>
        </p:spPr>
        <p:txBody>
          <a:bodyPr>
            <a:normAutofit fontScale="90000"/>
          </a:bodyPr>
          <a:lstStyle/>
          <a:p>
            <a:pPr marL="286856">
              <a:defRPr/>
            </a:pP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儲蓄</a:t>
            </a:r>
            <a:r>
              <a:rPr lang="ja-JP" altLang="en-US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，</a:t>
            </a: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賺錢，預算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2600" y="1828800"/>
            <a:ext cx="8178800" cy="46609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zh-TW" altLang="en-US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儲蓄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能夠存起來</a:t>
            </a:r>
            <a:r>
              <a:rPr lang="zh-TW" altLang="en-US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不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花去的錢</a:t>
            </a:r>
            <a:r>
              <a:rPr lang="en-US" altLang="zh-TW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Saving: save your earnings, money, for future use)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去工作來換得金錢</a:t>
            </a:r>
            <a:r>
              <a:rPr lang="en-US" altLang="zh-TW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Earning: receive money for work provided)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預算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花錢和存錢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的計劃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Budget: a plan for earning, spending, and saving money)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9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990" y="488708"/>
            <a:ext cx="702474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儲蓄／存錢</a:t>
            </a:r>
            <a:endParaRPr lang="en-US" sz="4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7890" name="TextBox 3"/>
          <p:cNvSpPr txBox="1">
            <a:spLocks noChangeArrowheads="1"/>
          </p:cNvSpPr>
          <p:nvPr/>
        </p:nvSpPr>
        <p:spPr bwMode="auto">
          <a:xfrm>
            <a:off x="736600" y="2906673"/>
            <a:ext cx="7746603" cy="129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ja-JP" altLang="en-US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把賺的錢存起來，以</a:t>
            </a:r>
            <a:r>
              <a:rPr lang="zh-TW" altLang="en-US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便以後使</a:t>
            </a:r>
            <a:r>
              <a:rPr lang="ja-JP" altLang="en-US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用</a:t>
            </a:r>
            <a:r>
              <a:rPr lang="en-US" altLang="ja-JP" sz="2400" dirty="0">
                <a:solidFill>
                  <a:schemeClr val="tx1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(Saving: save your earnings, money, for future use)</a:t>
            </a:r>
          </a:p>
          <a:p>
            <a:pPr eaLnBrk="1" hangingPunct="1"/>
            <a:endParaRPr lang="en-US" dirty="0">
              <a:solidFill>
                <a:schemeClr val="tx1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789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66" y="3679031"/>
            <a:ext cx="2678906" cy="267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7" y="4071143"/>
            <a:ext cx="2630910" cy="246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6600" y="1684913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TW" dirty="0" smtClean="0">
              <a:solidFill>
                <a:srgbClr val="0000FF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</a:rPr>
              <a:t>能夠存起來</a:t>
            </a:r>
            <a:r>
              <a:rPr lang="zh-TW" altLang="en-US" sz="3600" dirty="0" smtClean="0">
                <a:solidFill>
                  <a:srgbClr val="0000FF"/>
                </a:solidFill>
                <a:latin typeface="DFPBiaoKaiW5-PoIn1"/>
                <a:ea typeface="DFPBiaoKaiW5-PoIn1"/>
                <a:cs typeface="DFPBiaoKaiW5-PoIn1"/>
              </a:rPr>
              <a:t>不</a:t>
            </a:r>
            <a:r>
              <a:rPr lang="zh-TW" altLang="en-US" sz="3600" dirty="0" smtClean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</a:rPr>
              <a:t>花去的錢</a:t>
            </a:r>
            <a:endParaRPr lang="en-US" sz="3600" dirty="0">
              <a:solidFill>
                <a:srgbClr val="0000FF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76212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890" y="803320"/>
            <a:ext cx="7024744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en-US" altLang="ja-JP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/>
            </a:r>
            <a:br>
              <a:rPr lang="en-US" altLang="ja-JP" sz="4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</a:br>
            <a:endParaRPr lang="en-US" sz="4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8914" name="TextBox 3"/>
          <p:cNvSpPr txBox="1">
            <a:spLocks noChangeArrowheads="1"/>
          </p:cNvSpPr>
          <p:nvPr/>
        </p:nvSpPr>
        <p:spPr bwMode="auto">
          <a:xfrm>
            <a:off x="660797" y="2080022"/>
            <a:ext cx="7983141" cy="5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1pPr>
            <a:lvl2pPr marL="742950" indent="-28575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2pPr>
            <a:lvl3pPr marL="11430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3pPr>
            <a:lvl4pPr marL="16002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4pPr>
            <a:lvl5pPr marL="2057400" indent="-228600" eaLnBrk="0" hangingPunct="0"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4A7594"/>
                </a:solidFill>
                <a:latin typeface="Helvetica Neue Bold Condensed" charset="0"/>
                <a:ea typeface="Heiti TC Medium" charset="0"/>
                <a:cs typeface="Heiti TC Medium" charset="0"/>
                <a:sym typeface="Helvetica Neue Bold Condensed" charset="0"/>
              </a:defRPr>
            </a:lvl9pPr>
          </a:lstStyle>
          <a:p>
            <a:pPr eaLnBrk="1" hangingPunct="1"/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Earning: receive money for work provided)</a:t>
            </a:r>
          </a:p>
        </p:txBody>
      </p:sp>
      <p:pic>
        <p:nvPicPr>
          <p:cNvPr id="3891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079" y="2997199"/>
            <a:ext cx="2638822" cy="253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4478" y="1374820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去工作來換得金錢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32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890" y="684764"/>
            <a:ext cx="7024744" cy="1143000"/>
          </a:xfrm>
        </p:spPr>
        <p:txBody>
          <a:bodyPr/>
          <a:lstStyle/>
          <a:p>
            <a:pPr>
              <a:defRPr/>
            </a:pPr>
            <a:r>
              <a:rPr lang="ja-JP" altLang="en-US" sz="5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預算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500062" y="2802886"/>
            <a:ext cx="7929563" cy="92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/>
          <a:p>
            <a:r>
              <a:rPr lang="ja-JP" altLang="en-US" sz="2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ja-JP" altLang="en-US" sz="28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花錢和存錢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的計劃</a:t>
            </a:r>
            <a:r>
              <a:rPr lang="en-US" altLang="ja-JP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（</a:t>
            </a:r>
            <a:r>
              <a:rPr lang="en-US" altLang="ja-JP" sz="2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Budget: a plan for earning, spending, and saving money)</a:t>
            </a:r>
            <a:endParaRPr lang="en-US" sz="2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pic>
        <p:nvPicPr>
          <p:cNvPr id="39939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" y="4455914"/>
            <a:ext cx="2250281" cy="19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381" y="4455914"/>
            <a:ext cx="2524919" cy="19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694" y="4462611"/>
            <a:ext cx="2437805" cy="19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062" y="2026334"/>
            <a:ext cx="6417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solidFill>
                  <a:srgbClr val="0000FF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一個怎麼用錢的計劃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40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2323652"/>
            <a:ext cx="8102600" cy="417874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一個怎麼用錢的計劃的是？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zh-TW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zh-TW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ja-JP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預算</a:t>
            </a:r>
            <a:endParaRPr lang="en-US" altLang="ja-JP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70000"/>
              </a:lnSpc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能過存起來</a:t>
            </a: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不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花去的錢的是？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</a:t>
            </a:r>
            <a:r>
              <a:rPr lang="en-US" altLang="ja-JP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儲蓄</a:t>
            </a:r>
            <a:endParaRPr lang="en-US" altLang="ja-JP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>
              <a:lnSpc>
                <a:spcPct val="170000"/>
              </a:lnSpc>
              <a:defRPr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去工作來換得金錢？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  </a:t>
            </a:r>
            <a:r>
              <a:rPr lang="ja-JP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賺錢</a:t>
            </a:r>
            <a:endParaRPr lang="en-US" sz="3600" dirty="0" smtClean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71500" y="1099402"/>
            <a:ext cx="6647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latin typeface="DFPBiaoKaiW5-ZhuIn"/>
                <a:ea typeface="DFPBiaoKaiW5-ZhuIn"/>
                <a:cs typeface="DFPBiaoKaiW5-ZhuIn"/>
              </a:rPr>
              <a:t>回答以下的問題</a:t>
            </a:r>
            <a:endParaRPr lang="en-US" sz="48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64454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592535" y="977900"/>
            <a:ext cx="7024744" cy="710164"/>
          </a:xfrm>
        </p:spPr>
        <p:txBody>
          <a:bodyPr>
            <a:noAutofit/>
          </a:bodyPr>
          <a:lstStyle/>
          <a:p>
            <a:pPr marL="286856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選擇</a:t>
            </a:r>
            <a:r>
              <a:rPr lang="en-US" altLang="ja-JP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與</a:t>
            </a:r>
            <a:r>
              <a:rPr lang="en-US" altLang="ja-JP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預測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801" y="2044700"/>
            <a:ext cx="8191500" cy="4267200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ja-JP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選擇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從兩件或</a:t>
            </a: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更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多</a:t>
            </a:r>
            <a:r>
              <a:rPr lang="ja-JP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事情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當中做決定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(choice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: select from two or three things to decide what you should do)</a:t>
            </a:r>
          </a:p>
          <a:p>
            <a:pPr>
              <a:buBlip>
                <a:blip r:embed="rId2"/>
              </a:buBlip>
            </a:pPr>
            <a:r>
              <a:rPr lang="en-US" altLang="ja-JP" sz="2800" dirty="0" smtClean="0">
                <a:solidFill>
                  <a:schemeClr val="bg2">
                    <a:lumMod val="50000"/>
                  </a:schemeClr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2800" dirty="0" smtClean="0">
                <a:solidFill>
                  <a:schemeClr val="bg2">
                    <a:lumMod val="50000"/>
                  </a:schemeClr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比如</a:t>
            </a:r>
            <a:r>
              <a:rPr lang="ja-JP" altLang="en-US" sz="2800" dirty="0">
                <a:solidFill>
                  <a:schemeClr val="bg2">
                    <a:lumMod val="50000"/>
                  </a:schemeClr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：你應該把錢都拿去買糖還是存起來？</a:t>
            </a:r>
            <a:endParaRPr lang="en-US" altLang="ja-JP" sz="2800" dirty="0">
              <a:solidFill>
                <a:schemeClr val="bg2">
                  <a:lumMod val="50000"/>
                </a:schemeClr>
              </a:solidFill>
              <a:latin typeface="DFPBiaoKaiW5-ZhuIn"/>
              <a:ea typeface="DFPBiaoKaiW5-ZhuIn"/>
              <a:cs typeface="DFPBiaoKaiW5-ZhuIn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ja-JP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  <a:sym typeface="DFPBiaoKaiW5-ZhuIn" charset="0"/>
              </a:rPr>
              <a:t>預測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用你已經知道的來猜可能會發生什麼事情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(predict: use what you know to guess what will happen)</a:t>
            </a:r>
            <a:endParaRPr lang="en-US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0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542065" y="1010168"/>
            <a:ext cx="7024744" cy="773664"/>
          </a:xfrm>
        </p:spPr>
        <p:txBody>
          <a:bodyPr>
            <a:noAutofit/>
          </a:bodyPr>
          <a:lstStyle/>
          <a:p>
            <a:pPr marL="286856">
              <a:defRPr/>
            </a:pPr>
            <a:r>
              <a:rPr lang="ja-JP" altLang="en-US" sz="48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必需品</a:t>
            </a:r>
            <a:endParaRPr lang="en-US" sz="4800" dirty="0">
              <a:latin typeface="DFPBiaoKaiW5-ZhuIn"/>
              <a:ea typeface="DFPBiaoKaiW5-ZhuIn"/>
              <a:cs typeface="DFPBiaoKaiW5-ZhuIn"/>
              <a:sym typeface="DFPBiaoKaiW5-ZhuIn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42065" y="2323652"/>
            <a:ext cx="7979635" cy="4026348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生活上必須要有的東</a:t>
            </a:r>
            <a:r>
              <a:rPr lang="ja-JP" altLang="en-US" sz="3600" dirty="0">
                <a:latin typeface="DFPBiaoKaiW5-PoIn1"/>
                <a:ea typeface="DFPBiaoKaiW5-PoIn1"/>
                <a:cs typeface="DFPBiaoKaiW5-PoIn1"/>
                <a:sym typeface="DFPBiaoKaiW5-ZhuIn" charset="0"/>
              </a:rPr>
              <a:t>西</a:t>
            </a:r>
            <a:endParaRPr lang="en-US" altLang="ja-JP" sz="3600" dirty="0">
              <a:latin typeface="DFPBiaoKaiW5-PoIn1"/>
              <a:ea typeface="DFPBiaoKaiW5-PoIn1"/>
              <a:cs typeface="DFPBiaoKaiW5-PoIn1"/>
              <a:sym typeface="DFPBiaoKaiW5-ZhuIn" charset="0"/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例如：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食物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水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家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、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衣服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和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</a:t>
            </a:r>
            <a:r>
              <a:rPr lang="ja-JP" altLang="en-US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交通工具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  <a:sym typeface="DFPBiaoKaiW5-ZhuIn" charset="0"/>
              </a:rPr>
              <a:t> (food, water, home/shelter, clothes, transportation)</a:t>
            </a:r>
          </a:p>
          <a:p>
            <a:pPr eaLnBrk="1" hangingPunct="1">
              <a:buFontTx/>
              <a:buNone/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eaLnBrk="1" hangingPunct="1">
              <a:buFontTx/>
              <a:buBlip>
                <a:blip r:embed="rId2"/>
              </a:buBlip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  <a:p>
            <a:pPr eaLnBrk="1" hangingPunct="1">
              <a:buFontTx/>
              <a:buNone/>
              <a:defRPr/>
            </a:pPr>
            <a:endParaRPr lang="en-US" dirty="0">
              <a:latin typeface="DFPBiaoKaiW5-ZhuIn" charset="0"/>
              <a:ea typeface="Heiti TC Light" charset="0"/>
              <a:cs typeface="DFPBiaoKaiW5-ZhuIn" charset="0"/>
              <a:sym typeface="DFPBiaoKaiW5-Zhu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00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414</Words>
  <Application>Microsoft Macintosh PowerPoint</Application>
  <PresentationFormat>On-screen Show (4:3)</PresentationFormat>
  <Paragraphs>87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Cesar Chavez  (teacher’s note)</vt:lpstr>
      <vt:lpstr>Dolores Huerta teacher’s note</vt:lpstr>
      <vt:lpstr>儲蓄，賺錢，預算</vt:lpstr>
      <vt:lpstr>儲蓄／存錢</vt:lpstr>
      <vt:lpstr>賺錢 </vt:lpstr>
      <vt:lpstr>預算</vt:lpstr>
      <vt:lpstr>PowerPoint Presentation</vt:lpstr>
      <vt:lpstr>選擇 與 預測</vt:lpstr>
      <vt:lpstr>必需品</vt:lpstr>
      <vt:lpstr>必需品</vt:lpstr>
      <vt:lpstr>非必需品</vt:lpstr>
      <vt:lpstr>非必需品</vt:lpstr>
      <vt:lpstr>以下哪兩項是非必需品?</vt:lpstr>
      <vt:lpstr>必需品與非必需品的不同</vt:lpstr>
      <vt:lpstr>生產者：製造物品的人或企業  (person or company that makes goods)</vt:lpstr>
      <vt:lpstr>消費者：購買物品或利用服務的人  (person who buys goods or use services)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Cesar Chavez  (teacher’s note)</dc:title>
  <dc:creator>Meyerholz</dc:creator>
  <cp:lastModifiedBy>Meyerholz</cp:lastModifiedBy>
  <cp:revision>1</cp:revision>
  <dcterms:created xsi:type="dcterms:W3CDTF">2014-08-07T18:45:30Z</dcterms:created>
  <dcterms:modified xsi:type="dcterms:W3CDTF">2014-08-07T18:47:00Z</dcterms:modified>
</cp:coreProperties>
</file>